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9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8" r:id="rId9"/>
    <p:sldId id="263" r:id="rId10"/>
    <p:sldId id="264" r:id="rId11"/>
    <p:sldId id="265" r:id="rId12"/>
    <p:sldId id="266" r:id="rId13"/>
    <p:sldId id="267" r:id="rId14"/>
    <p:sldId id="269" r:id="rId15"/>
    <p:sldId id="270" r:id="rId16"/>
    <p:sldId id="296" r:id="rId17"/>
    <p:sldId id="271" r:id="rId18"/>
    <p:sldId id="273" r:id="rId19"/>
    <p:sldId id="275" r:id="rId20"/>
    <p:sldId id="277" r:id="rId21"/>
    <p:sldId id="300" r:id="rId22"/>
    <p:sldId id="299" r:id="rId23"/>
    <p:sldId id="276" r:id="rId24"/>
    <p:sldId id="278" r:id="rId25"/>
    <p:sldId id="301" r:id="rId26"/>
    <p:sldId id="302" r:id="rId27"/>
    <p:sldId id="279" r:id="rId28"/>
    <p:sldId id="280" r:id="rId29"/>
    <p:sldId id="281" r:id="rId30"/>
    <p:sldId id="303" r:id="rId31"/>
    <p:sldId id="282" r:id="rId32"/>
    <p:sldId id="283" r:id="rId33"/>
    <p:sldId id="285" r:id="rId34"/>
    <p:sldId id="284" r:id="rId35"/>
    <p:sldId id="288" r:id="rId36"/>
    <p:sldId id="286" r:id="rId37"/>
    <p:sldId id="287" r:id="rId38"/>
    <p:sldId id="289" r:id="rId39"/>
    <p:sldId id="294" r:id="rId40"/>
    <p:sldId id="292" r:id="rId41"/>
    <p:sldId id="290" r:id="rId42"/>
    <p:sldId id="291" r:id="rId43"/>
    <p:sldId id="297" r:id="rId44"/>
    <p:sldId id="298" r:id="rId45"/>
    <p:sldId id="274" r:id="rId46"/>
    <p:sldId id="272" r:id="rId47"/>
    <p:sldId id="295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096" autoAdjust="0"/>
  </p:normalViewPr>
  <p:slideViewPr>
    <p:cSldViewPr>
      <p:cViewPr varScale="1">
        <p:scale>
          <a:sx n="64" d="100"/>
          <a:sy n="64" d="100"/>
        </p:scale>
        <p:origin x="-155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03D3C0-BE46-440E-A295-9642442EECA9}" type="doc">
      <dgm:prSet loTypeId="urn:microsoft.com/office/officeart/2005/8/layout/arrow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F638C2-5052-475D-BDEE-9C3744058CA5}">
      <dgm:prSet phldrT="[Text]"/>
      <dgm:spPr/>
      <dgm:t>
        <a:bodyPr/>
        <a:lstStyle/>
        <a:p>
          <a:r>
            <a:rPr lang="en-US" dirty="0" smtClean="0"/>
            <a:t>Convenience</a:t>
          </a:r>
          <a:endParaRPr lang="en-US" dirty="0"/>
        </a:p>
      </dgm:t>
    </dgm:pt>
    <dgm:pt modelId="{6775CB1E-0B0B-4919-BC08-A3CB4F98E34D}" type="parTrans" cxnId="{9679E098-3253-476F-94D3-DEC907CA24B2}">
      <dgm:prSet/>
      <dgm:spPr/>
      <dgm:t>
        <a:bodyPr/>
        <a:lstStyle/>
        <a:p>
          <a:endParaRPr lang="en-US"/>
        </a:p>
      </dgm:t>
    </dgm:pt>
    <dgm:pt modelId="{C2E16684-4942-40E7-9A1C-CFDB072B53D5}" type="sibTrans" cxnId="{9679E098-3253-476F-94D3-DEC907CA24B2}">
      <dgm:prSet/>
      <dgm:spPr/>
      <dgm:t>
        <a:bodyPr/>
        <a:lstStyle/>
        <a:p>
          <a:endParaRPr lang="en-US"/>
        </a:p>
      </dgm:t>
    </dgm:pt>
    <dgm:pt modelId="{EAB1C7AD-AD3F-4349-850E-FDE08991353E}">
      <dgm:prSet phldrT="[Text]"/>
      <dgm:spPr/>
      <dgm:t>
        <a:bodyPr/>
        <a:lstStyle/>
        <a:p>
          <a:r>
            <a:rPr lang="en-US" dirty="0" smtClean="0"/>
            <a:t>Security</a:t>
          </a:r>
          <a:endParaRPr lang="en-US" dirty="0"/>
        </a:p>
      </dgm:t>
    </dgm:pt>
    <dgm:pt modelId="{08A80DDF-522F-48BB-B5C5-32FA2F5203EC}" type="parTrans" cxnId="{F691FD2B-1A99-404D-9915-E3335DE9589E}">
      <dgm:prSet/>
      <dgm:spPr/>
      <dgm:t>
        <a:bodyPr/>
        <a:lstStyle/>
        <a:p>
          <a:endParaRPr lang="en-US"/>
        </a:p>
      </dgm:t>
    </dgm:pt>
    <dgm:pt modelId="{5DA61E17-D842-48FC-BEDE-12A5161A8094}" type="sibTrans" cxnId="{F691FD2B-1A99-404D-9915-E3335DE9589E}">
      <dgm:prSet/>
      <dgm:spPr/>
      <dgm:t>
        <a:bodyPr/>
        <a:lstStyle/>
        <a:p>
          <a:endParaRPr lang="en-US"/>
        </a:p>
      </dgm:t>
    </dgm:pt>
    <dgm:pt modelId="{134DBFC3-AECD-456B-95BA-9603ABACD539}" type="pres">
      <dgm:prSet presAssocID="{D503D3C0-BE46-440E-A295-9642442EECA9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B36464E-BD7D-460C-A6E4-FACBAF48EC9B}" type="pres">
      <dgm:prSet presAssocID="{38F638C2-5052-475D-BDEE-9C3744058CA5}" presName="arrow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FCC093-3E9E-49F8-A427-327FD97206D9}" type="pres">
      <dgm:prSet presAssocID="{EAB1C7AD-AD3F-4349-850E-FDE08991353E}" presName="arrow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8BA3525-2990-4817-BF96-5CAD1CD85189}" type="presOf" srcId="{38F638C2-5052-475D-BDEE-9C3744058CA5}" destId="{EB36464E-BD7D-460C-A6E4-FACBAF48EC9B}" srcOrd="0" destOrd="0" presId="urn:microsoft.com/office/officeart/2005/8/layout/arrow1"/>
    <dgm:cxn modelId="{F691FD2B-1A99-404D-9915-E3335DE9589E}" srcId="{D503D3C0-BE46-440E-A295-9642442EECA9}" destId="{EAB1C7AD-AD3F-4349-850E-FDE08991353E}" srcOrd="1" destOrd="0" parTransId="{08A80DDF-522F-48BB-B5C5-32FA2F5203EC}" sibTransId="{5DA61E17-D842-48FC-BEDE-12A5161A8094}"/>
    <dgm:cxn modelId="{B6C896F8-E8A2-488D-AE29-EA56A521435D}" type="presOf" srcId="{D503D3C0-BE46-440E-A295-9642442EECA9}" destId="{134DBFC3-AECD-456B-95BA-9603ABACD539}" srcOrd="0" destOrd="0" presId="urn:microsoft.com/office/officeart/2005/8/layout/arrow1"/>
    <dgm:cxn modelId="{BE15692B-59A3-418F-B6ED-E390FD57EED2}" type="presOf" srcId="{EAB1C7AD-AD3F-4349-850E-FDE08991353E}" destId="{7AFCC093-3E9E-49F8-A427-327FD97206D9}" srcOrd="0" destOrd="0" presId="urn:microsoft.com/office/officeart/2005/8/layout/arrow1"/>
    <dgm:cxn modelId="{9679E098-3253-476F-94D3-DEC907CA24B2}" srcId="{D503D3C0-BE46-440E-A295-9642442EECA9}" destId="{38F638C2-5052-475D-BDEE-9C3744058CA5}" srcOrd="0" destOrd="0" parTransId="{6775CB1E-0B0B-4919-BC08-A3CB4F98E34D}" sibTransId="{C2E16684-4942-40E7-9A1C-CFDB072B53D5}"/>
    <dgm:cxn modelId="{7DD09969-61E3-4907-A561-B8D2B651F093}" type="presParOf" srcId="{134DBFC3-AECD-456B-95BA-9603ABACD539}" destId="{EB36464E-BD7D-460C-A6E4-FACBAF48EC9B}" srcOrd="0" destOrd="0" presId="urn:microsoft.com/office/officeart/2005/8/layout/arrow1"/>
    <dgm:cxn modelId="{95C77F7D-C0CA-4F1A-ABFA-944A3648664D}" type="presParOf" srcId="{134DBFC3-AECD-456B-95BA-9603ABACD539}" destId="{7AFCC093-3E9E-49F8-A427-327FD97206D9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36464E-BD7D-460C-A6E4-FACBAF48EC9B}">
      <dsp:nvSpPr>
        <dsp:cNvPr id="0" name=""/>
        <dsp:cNvSpPr/>
      </dsp:nvSpPr>
      <dsp:spPr>
        <a:xfrm rot="16200000">
          <a:off x="1824" y="496"/>
          <a:ext cx="4063007" cy="4063007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Convenience</a:t>
          </a:r>
          <a:endParaRPr lang="en-US" sz="4100" kern="1200" dirty="0"/>
        </a:p>
      </dsp:txBody>
      <dsp:txXfrm rot="5400000">
        <a:off x="712850" y="1016248"/>
        <a:ext cx="3351981" cy="2031503"/>
      </dsp:txXfrm>
    </dsp:sp>
    <dsp:sp modelId="{7AFCC093-3E9E-49F8-A427-327FD97206D9}">
      <dsp:nvSpPr>
        <dsp:cNvPr id="0" name=""/>
        <dsp:cNvSpPr/>
      </dsp:nvSpPr>
      <dsp:spPr>
        <a:xfrm rot="5400000">
          <a:off x="5079167" y="496"/>
          <a:ext cx="4063007" cy="4063007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Security</a:t>
          </a:r>
          <a:endParaRPr lang="en-US" sz="4100" kern="1200" dirty="0"/>
        </a:p>
      </dsp:txBody>
      <dsp:txXfrm rot="-5400000">
        <a:off x="5079167" y="1016248"/>
        <a:ext cx="3351981" cy="20315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42B503-D685-46DB-993E-DD9393BBCEB2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4D6C0-9A76-48ED-9449-59C73C091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19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4D6C0-9A76-48ED-9449-59C73C0919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362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 should be baked in/deeply embedded and should permeate the entire system. Security awareness should be a goal of all phases of design, development and operation. Build security into projects and ensure they will be able to adapt over time.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4D6C0-9A76-48ED-9449-59C73C0919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4906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Remember you are being watched. More secure APIs can result in more stable, better documented applications. there are benefits beyond security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4D6C0-9A76-48ED-9449-59C73C0919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593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Transport security /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cleartext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there is a reason we don't ship money around in open pickup trucks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4D6C0-9A76-48ED-9449-59C73C0919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748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Explanation of TLS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4D6C0-9A76-48ED-9449-59C73C0919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567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TLS w/ self signed certs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TLS with real certs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4D6C0-9A76-48ED-9449-59C73C0919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82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Free certs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startssl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letsencrypt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4D6C0-9A76-48ED-9449-59C73C0919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0196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TLS versions (POODLE (cypher fallback),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Qualsys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SSL reports)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4D6C0-9A76-48ED-9449-59C73C0919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084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Certificate issues (self signed certs vulnerabilities , cert validation disabling)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4D6C0-9A76-48ED-9449-59C73C0919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791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 way is to use good certs and implement cert pinning)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4D6C0-9A76-48ED-9449-59C73C0919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4605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 certificate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gotchas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certificates with private keys on client machines, Dell CA certificate w/ private key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4D6C0-9A76-48ED-9449-59C73C0919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735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7B4B1-544B-4A53-A6F1-722D0EDEB5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0713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MITM eavesdropping with disabled cert validation, MITM on open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wifi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4D6C0-9A76-48ED-9449-59C73C0919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4212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 </a:t>
            </a:r>
            <a:r>
              <a:rPr lang="en-US" dirty="0" err="1" smtClean="0"/>
              <a:t>ShipBattle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4D6C0-9A76-48ED-9449-59C73C09193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4899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 Fiddler, discuss Burp</a:t>
            </a:r>
            <a:r>
              <a:rPr lang="en-US" baseline="0" dirty="0" smtClean="0"/>
              <a:t> &amp; Zed Attack Proxy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4D6C0-9A76-48ED-9449-59C73C09193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1931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Authentication, how do you tell someone/something is what they say they are?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no authentication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basic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static credentials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basic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over HTTP (attack header)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4D6C0-9A76-48ED-9449-59C73C09193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1276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Oauth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workflow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4D6C0-9A76-48ED-9449-59C73C09193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692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Authorization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ensure authentication checks are performed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don't trust user input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token + username manipulation)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Session persistence - where/how to persist, renewal tokens, tradeoffs for token expiration time versus convenience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4D6C0-9A76-48ED-9449-59C73C09193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1934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Parameters in GET requests - insecure because of MITM, server logs, browser history and copy/paste/forward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4D6C0-9A76-48ED-9449-59C73C09193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463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JWT</a:t>
            </a:r>
          </a:p>
          <a:p>
            <a:r>
              <a:rPr lang="en-US" dirty="0" smtClean="0"/>
              <a:t>JWT validation</a:t>
            </a:r>
            <a:r>
              <a:rPr lang="en-US" baseline="0" dirty="0" smtClean="0"/>
              <a:t> vulnerabilities: token validation with “none” algorithm, use public key as HMAC key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4D6C0-9A76-48ED-9449-59C73C09193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2646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 manipulation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- elevate privileges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4D6C0-9A76-48ED-9449-59C73C09193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0003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Injection attacks. Describe injection attack. Mixing of command and data channels.</a:t>
            </a:r>
          </a:p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 do we keep talking about injection attacks? How many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been/will be at other security sessions?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4D6C0-9A76-48ED-9449-59C73C09193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538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envision our API as pipelines delivering digital goodness to our users. Pipelines need to be strong and able to contain their contents as well as keeping outside contaminants out.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4D6C0-9A76-48ED-9449-59C73C0919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6635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why.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4D6C0-9A76-48ED-9449-59C73C09193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866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 injection vulnerability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 injection detailed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4D6C0-9A76-48ED-9449-59C73C09193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223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QA 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Sempf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QA</a:t>
            </a:r>
          </a:p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Fuzz testing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Fiddler fuzz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4D6C0-9A76-48ED-9449-59C73C09193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644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 as an attack pivot point for attacking other internal systems / least privilege on both client and server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4D6C0-9A76-48ED-9449-59C73C09193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257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Enumeration and rate limiting defenses, GitHub API attack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4D6C0-9A76-48ED-9449-59C73C09193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3153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storage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4D6C0-9A76-48ED-9449-59C73C09193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5357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secrets, use platform crypto with unique encryption keys (not shared or static keys)</a:t>
            </a:r>
          </a:p>
          <a:p>
            <a:endParaRPr lang="en-US" dirty="0" smtClean="0"/>
          </a:p>
          <a:p>
            <a:r>
              <a:rPr lang="en-US" dirty="0" smtClean="0"/>
              <a:t>Major points: algorithm, mode, key, IV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7B4B1-544B-4A53-A6F1-722D0EDEB5A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3729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 secrets, reverse engineer application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4D6C0-9A76-48ED-9449-59C73C09193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622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OWASP Mobile top 10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4D6C0-9A76-48ED-9449-59C73C09193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555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Cryptographic </a:t>
            </a:r>
            <a:r>
              <a:rPr lang="en-US" dirty="0" err="1" smtClean="0"/>
              <a:t>vulns</a:t>
            </a:r>
            <a:r>
              <a:rPr lang="en-US" dirty="0" smtClean="0"/>
              <a:t>, keys in app, poor storage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7B4B1-544B-4A53-A6F1-722D0EDEB5A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705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order to work correctly the pipeline must be built correctly and well maintained. Containment failures can have serious consequences.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4D6C0-9A76-48ED-9449-59C73C0919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8649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Threat modeling! / SDL tool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4D6C0-9A76-48ED-9449-59C73C09193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3164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ZAP / Fiddler / Kali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Burp proxy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4D6C0-9A76-48ED-9449-59C73C09193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22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attempting to build a "secure" anything remember that security is not an on/off switch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4D6C0-9A76-48ED-9449-59C73C0919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383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a spectrum with security/convenience tradeoff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4D6C0-9A76-48ED-9449-59C73C0919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429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 world examples: door locks are less convenient but stop casual theft, cars have anti-theft measures. Nothing is completely secure. Goal is to raise the bar high enough so that attackers look elsewhere.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4D6C0-9A76-48ED-9449-59C73C0919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384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 locks have their vulnerabilities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4D6C0-9A76-48ED-9449-59C73C0919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42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 is not something that can be easily or cheaply added after the fact. You can't just sprinkle security on.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4D6C0-9A76-48ED-9449-59C73C0919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656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C92C9A2D-1BAB-43E8-BC1E-153E714DC73F}" type="datetime1">
              <a:rPr lang="en-US" smtClean="0"/>
              <a:t>9/28/2016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 smtClean="0"/>
              <a:t>@jkuemerle / www.kuemerle.com</a:t>
            </a:r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66C63B75-F309-4C85-8A89-D17C44296854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5D21E-0474-44C3-9767-625AC1BF9A92}" type="datetime1">
              <a:rPr lang="en-US" smtClean="0"/>
              <a:t>9/28/2016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@jkuemerle / www.kuemerle.com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63B75-F309-4C85-8A89-D17C442968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ACF8B-DD6F-4FEA-A2A2-7A6E53FE834B}" type="datetime1">
              <a:rPr lang="en-US" smtClean="0"/>
              <a:t>9/28/2016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@jkuemerle / www.kuemerle.com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63B75-F309-4C85-8A89-D17C442968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7336E-D19B-4BF4-B01B-9A0136B4EE08}" type="datetime1">
              <a:rPr lang="en-US" smtClean="0"/>
              <a:t>9/28/2016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jkuemerle</a:t>
            </a:r>
            <a:r>
              <a:rPr lang="en-US" dirty="0" smtClean="0"/>
              <a:t> / www.kuemerle.com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63B75-F309-4C85-8A89-D17C4429685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7FAECFCC-2509-43E6-B7FD-CCF8C7840DD4}" type="datetime1">
              <a:rPr lang="en-US" smtClean="0"/>
              <a:t>9/28/2016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 smtClean="0"/>
              <a:t>@jkuemerle / www.kuemerle.com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66C63B75-F309-4C85-8A89-D17C442968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1D425-11ED-4983-A5F6-4C2C905FC20E}" type="datetime1">
              <a:rPr lang="en-US" smtClean="0"/>
              <a:t>9/28/2016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@jkuemerle / www.kuemerle.com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63B75-F309-4C85-8A89-D17C4429685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1A2ED-1A4B-4E12-A5D1-B1FEE3002F72}" type="datetime1">
              <a:rPr lang="en-US" smtClean="0"/>
              <a:t>9/28/2016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@jkuemerle / www.kuemerle.com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63B75-F309-4C85-8A89-D17C4429685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40B7E-E3F1-4F22-8D46-6EB4CEE16CE2}" type="datetime1">
              <a:rPr lang="en-US" smtClean="0"/>
              <a:t>9/28/2016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@jkuemerle / www.kuemerle.com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63B75-F309-4C85-8A89-D17C4429685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D7336-B060-4C2A-9C8F-5CE59CDB3B1F}" type="datetime1">
              <a:rPr lang="en-US" smtClean="0"/>
              <a:t>9/28/2016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@jkuemerle / www.kuemerle.com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63B75-F309-4C85-8A89-D17C4429685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5003D-42CC-4D71-9B96-5149280997FE}" type="datetime1">
              <a:rPr lang="en-US" smtClean="0"/>
              <a:t>9/28/2016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@jkuemerle / www.kuemerle.com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63B75-F309-4C85-8A89-D17C4429685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C5DBD-B9BD-4693-A5EF-5C9D3A36A6B1}" type="datetime1">
              <a:rPr lang="en-US" smtClean="0"/>
              <a:t>9/28/2016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@jkuemerle / www.kuemerle.com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63B75-F309-4C85-8A89-D17C4429685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8673A725-0B9C-4A72-94FA-4A6988E4A5DD}" type="datetime1">
              <a:rPr lang="en-US" smtClean="0"/>
              <a:t>9/28/2016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@jkuemerle / www.kuemerle.com</a:t>
            </a: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66C63B75-F309-4C85-8A89-D17C44296854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twitter.com/jkuemerl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wasp.org/index.php/Testing_for_NoSQL_injection" TargetMode="External"/><Relationship Id="rId2" Type="http://schemas.openxmlformats.org/officeDocument/2006/relationships/hyperlink" Target="http://www.cs.utexas.edu/~shmat/shmat_ccs12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troyhunt.com/2014/09/hack-your-api-first-learn-how-to.html" TargetMode="External"/><Relationship Id="rId4" Type="http://schemas.openxmlformats.org/officeDocument/2006/relationships/hyperlink" Target="https://blog.vpn.ac/a-story-of-imitation-and-security-done-wrong.html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lerik.com/fiddler" TargetMode="External"/><Relationship Id="rId7" Type="http://schemas.openxmlformats.org/officeDocument/2006/relationships/hyperlink" Target="https://identityserver.github.io/Documentation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wasp.org/index.php/OWASP_Zed_Attack_Proxy_Project" TargetMode="External"/><Relationship Id="rId5" Type="http://schemas.openxmlformats.org/officeDocument/2006/relationships/hyperlink" Target="https://portswigger.net/burp/proxy.html" TargetMode="External"/><Relationship Id="rId4" Type="http://schemas.openxmlformats.org/officeDocument/2006/relationships/hyperlink" Target="http://www.telerik.com/fiddler/add-on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228600"/>
            <a:ext cx="6858000" cy="990600"/>
          </a:xfrm>
          <a:solidFill>
            <a:schemeClr val="bg1">
              <a:alpha val="61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Is your API leaking? </a:t>
            </a:r>
            <a:r>
              <a:rPr lang="en-US" dirty="0" smtClean="0">
                <a:solidFill>
                  <a:srgbClr val="FF0000"/>
                </a:solidFill>
              </a:rPr>
              <a:t/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Breaking </a:t>
            </a:r>
            <a:r>
              <a:rPr lang="en-US" dirty="0">
                <a:solidFill>
                  <a:srgbClr val="FF0000"/>
                </a:solidFill>
              </a:rPr>
              <a:t>APIs to increase security.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5867400"/>
            <a:ext cx="6705600" cy="457200"/>
          </a:xfrm>
          <a:solidFill>
            <a:schemeClr val="bg1">
              <a:alpha val="57000"/>
            </a:schemeClr>
          </a:solidFill>
        </p:spPr>
        <p:txBody>
          <a:bodyPr/>
          <a:lstStyle/>
          <a:p>
            <a:pPr algn="ctr"/>
            <a:r>
              <a:rPr lang="en-US" dirty="0" smtClean="0"/>
              <a:t>Joe Kuemerle / @</a:t>
            </a:r>
            <a:r>
              <a:rPr lang="en-US" dirty="0" err="1" smtClean="0"/>
              <a:t>jkuemerle</a:t>
            </a:r>
            <a:r>
              <a:rPr lang="en-US" dirty="0" smtClean="0"/>
              <a:t> / www.kuemerle.com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28800" y="6553200"/>
            <a:ext cx="349269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>
                <a:solidFill>
                  <a:srgbClr val="FF0000"/>
                </a:solidFill>
              </a:rPr>
              <a:t>https://www.flickr.com/photos/krisgriffon/18786084/</a:t>
            </a:r>
            <a:endParaRPr lang="en-US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87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@jkuemerle / www.kuemerle.com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9144000" cy="611276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470176" y="5973985"/>
            <a:ext cx="2667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/>
              <a:t>https://www.flickr.com/photos/if-by-whiskey/3203756823/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32440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@jkuemerle / www.kuemerle.com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3286"/>
            <a:ext cx="8610600" cy="615042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16200000">
            <a:off x="-407648" y="954203"/>
            <a:ext cx="1209452" cy="215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/>
              <a:t>http://bit.ly/1kMa4ea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76793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@jkuemerle / www.kuemerle.com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"/>
            <a:ext cx="9144000" cy="537667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228600"/>
            <a:ext cx="2819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/>
              <a:t>https://www.flickr.com/photos/chrisjohnbeckett/15475991686/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98624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@jkuemerle / www.kuemerle.com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1004"/>
            <a:ext cx="9144000" cy="36167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5410200"/>
            <a:ext cx="28956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/>
              <a:t>https://commons.wikimedia.org/wiki/File:TLS_protocol_stack.jpg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27369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@jkuemerle / www.kuemerle.com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553200" cy="44288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1000" y="4213427"/>
            <a:ext cx="28956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/>
              <a:t>https://www.flickr.com/photos/shawnhoke/7563591726/</a:t>
            </a:r>
            <a:endParaRPr lang="en-US" sz="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0" y="2438400"/>
            <a:ext cx="59690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5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@jkuemerle / www.kuemerle.com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098" y="3276600"/>
            <a:ext cx="6019800" cy="2983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3" y="0"/>
            <a:ext cx="5995530" cy="2971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304800" y="4768514"/>
            <a:ext cx="2559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https://www.startssl.com/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324600" y="1473389"/>
            <a:ext cx="2313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https://letsencrypt.org/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67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@jkuemerle / www.kuemerle.com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3" y="265114"/>
            <a:ext cx="8555037" cy="6058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889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Bypass Certificate Validation?</a:t>
            </a:r>
            <a:br>
              <a:rPr lang="en-US" dirty="0" smtClean="0"/>
            </a:br>
            <a:r>
              <a:rPr lang="en-US" dirty="0" smtClean="0"/>
              <a:t>DO NOT EVER DO THIS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@jkuemerle / www.kuemerle.com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-27296" y="1143000"/>
            <a:ext cx="9144000" cy="1384995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 smtClean="0"/>
              <a:t>(void)connection:(</a:t>
            </a:r>
            <a:r>
              <a:rPr lang="en-US" sz="1400" dirty="0" err="1" smtClean="0"/>
              <a:t>NSURLConnection</a:t>
            </a:r>
            <a:r>
              <a:rPr lang="en-US" sz="1400" dirty="0" smtClean="0"/>
              <a:t> *)connection </a:t>
            </a:r>
            <a:r>
              <a:rPr lang="en-US" sz="1400" dirty="0" err="1" smtClean="0"/>
              <a:t>didReceiveAuthenticationChallenge</a:t>
            </a:r>
            <a:r>
              <a:rPr lang="en-US" sz="1400" dirty="0" smtClean="0"/>
              <a:t>:(</a:t>
            </a:r>
            <a:r>
              <a:rPr lang="en-US" sz="1400" dirty="0" err="1" smtClean="0"/>
              <a:t>NSURLAuthenticationChallenge</a:t>
            </a:r>
            <a:r>
              <a:rPr lang="en-US" sz="1400" dirty="0" smtClean="0"/>
              <a:t> *)challenge {</a:t>
            </a:r>
          </a:p>
          <a:p>
            <a:r>
              <a:rPr lang="en-US" sz="1400" dirty="0" smtClean="0"/>
              <a:t>  [</a:t>
            </a:r>
            <a:r>
              <a:rPr lang="en-US" sz="1400" dirty="0" err="1" smtClean="0"/>
              <a:t>challenge.sender</a:t>
            </a:r>
            <a:r>
              <a:rPr lang="en-US" sz="1400" dirty="0" smtClean="0"/>
              <a:t> </a:t>
            </a:r>
            <a:r>
              <a:rPr lang="en-US" sz="1400" dirty="0" err="1" smtClean="0"/>
              <a:t>useCredential</a:t>
            </a:r>
            <a:r>
              <a:rPr lang="en-US" sz="1400" dirty="0" smtClean="0"/>
              <a:t>:[</a:t>
            </a:r>
            <a:r>
              <a:rPr lang="en-US" sz="1400" dirty="0" err="1" smtClean="0"/>
              <a:t>NSURLCredential</a:t>
            </a:r>
            <a:r>
              <a:rPr lang="en-US" sz="1400" dirty="0" smtClean="0"/>
              <a:t> </a:t>
            </a:r>
            <a:r>
              <a:rPr lang="en-US" sz="1400" dirty="0" err="1" smtClean="0"/>
              <a:t>credentialForTrust:challenge.protectionSpace.serverTrust</a:t>
            </a:r>
            <a:r>
              <a:rPr lang="en-US" sz="1400" dirty="0" smtClean="0"/>
              <a:t>] </a:t>
            </a:r>
            <a:r>
              <a:rPr lang="en-US" sz="1400" dirty="0" err="1" smtClean="0"/>
              <a:t>forAuthenticationChallenge:challenge</a:t>
            </a:r>
            <a:r>
              <a:rPr lang="en-US" sz="1400" dirty="0" smtClean="0"/>
              <a:t>];</a:t>
            </a:r>
          </a:p>
          <a:p>
            <a:r>
              <a:rPr lang="en-US" sz="1400" dirty="0" smtClean="0"/>
              <a:t>  [</a:t>
            </a:r>
            <a:r>
              <a:rPr lang="en-US" sz="1400" dirty="0" err="1" smtClean="0"/>
              <a:t>challenge.sender</a:t>
            </a:r>
            <a:r>
              <a:rPr lang="en-US" sz="1400" dirty="0" smtClean="0"/>
              <a:t> </a:t>
            </a:r>
            <a:r>
              <a:rPr lang="en-US" sz="1400" dirty="0" err="1" smtClean="0"/>
              <a:t>continueWithoutCredentialForAuthenticationChallenge:challenge</a:t>
            </a:r>
            <a:r>
              <a:rPr lang="en-US" sz="1400" dirty="0" smtClean="0"/>
              <a:t>];</a:t>
            </a:r>
          </a:p>
          <a:p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7296" y="2756118"/>
            <a:ext cx="9116704" cy="181588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 err="1" smtClean="0"/>
              <a:t>SSLContext</a:t>
            </a:r>
            <a:r>
              <a:rPr lang="en-US" sz="1400" dirty="0" smtClean="0"/>
              <a:t> </a:t>
            </a:r>
            <a:r>
              <a:rPr lang="en-US" sz="1400" dirty="0" err="1" smtClean="0"/>
              <a:t>sc</a:t>
            </a:r>
            <a:r>
              <a:rPr lang="en-US" sz="1400" dirty="0" smtClean="0"/>
              <a:t> = </a:t>
            </a:r>
            <a:r>
              <a:rPr lang="en-US" sz="1400" dirty="0" err="1" smtClean="0"/>
              <a:t>SSLContext.getInstance</a:t>
            </a:r>
            <a:r>
              <a:rPr lang="en-US" sz="1400" dirty="0" smtClean="0"/>
              <a:t>("TLS");</a:t>
            </a:r>
          </a:p>
          <a:p>
            <a:r>
              <a:rPr lang="en-US" sz="1400" dirty="0" err="1" smtClean="0"/>
              <a:t>sc.init</a:t>
            </a:r>
            <a:r>
              <a:rPr lang="en-US" sz="1400" dirty="0" smtClean="0"/>
              <a:t>(null, new </a:t>
            </a:r>
            <a:r>
              <a:rPr lang="en-US" sz="1400" dirty="0" err="1" smtClean="0"/>
              <a:t>TrustManager</a:t>
            </a:r>
            <a:r>
              <a:rPr lang="en-US" sz="1400" dirty="0" smtClean="0"/>
              <a:t>[] { new TrustAllX509TrustManager() }, new </a:t>
            </a:r>
            <a:r>
              <a:rPr lang="en-US" sz="1400" dirty="0" err="1" smtClean="0"/>
              <a:t>java.security.SecureRandom</a:t>
            </a:r>
            <a:r>
              <a:rPr lang="en-US" sz="1400" dirty="0" smtClean="0"/>
              <a:t>());</a:t>
            </a:r>
          </a:p>
          <a:p>
            <a:r>
              <a:rPr lang="en-US" sz="1400" dirty="0" err="1" smtClean="0"/>
              <a:t>HttpsURLConnection.setDefaultSSLSocketFactory</a:t>
            </a:r>
            <a:r>
              <a:rPr lang="en-US" sz="1400" dirty="0" smtClean="0"/>
              <a:t>(</a:t>
            </a:r>
            <a:r>
              <a:rPr lang="en-US" sz="1400" dirty="0" err="1" smtClean="0"/>
              <a:t>sc.getSocketFactory</a:t>
            </a:r>
            <a:r>
              <a:rPr lang="en-US" sz="1400" dirty="0" smtClean="0"/>
              <a:t>());</a:t>
            </a:r>
          </a:p>
          <a:p>
            <a:r>
              <a:rPr lang="en-US" sz="1400" dirty="0" err="1" smtClean="0"/>
              <a:t>HttpsURLConnection.setDefaultHostnameVerifier</a:t>
            </a:r>
            <a:r>
              <a:rPr lang="en-US" sz="1400" dirty="0" smtClean="0"/>
              <a:t>( new </a:t>
            </a:r>
            <a:r>
              <a:rPr lang="en-US" sz="1400" dirty="0" err="1" smtClean="0"/>
              <a:t>HostnameVerifier</a:t>
            </a:r>
            <a:r>
              <a:rPr lang="en-US" sz="1400" dirty="0" smtClean="0"/>
              <a:t>(){</a:t>
            </a:r>
          </a:p>
          <a:p>
            <a:r>
              <a:rPr lang="en-US" sz="1400" dirty="0" smtClean="0"/>
              <a:t>    public </a:t>
            </a:r>
            <a:r>
              <a:rPr lang="en-US" sz="1400" dirty="0" err="1" smtClean="0"/>
              <a:t>boolean</a:t>
            </a:r>
            <a:r>
              <a:rPr lang="en-US" sz="1400" dirty="0" smtClean="0"/>
              <a:t> verify(String </a:t>
            </a:r>
            <a:r>
              <a:rPr lang="en-US" sz="1400" dirty="0" err="1" smtClean="0"/>
              <a:t>string,SSLSession</a:t>
            </a:r>
            <a:r>
              <a:rPr lang="en-US" sz="1400" dirty="0" smtClean="0"/>
              <a:t> </a:t>
            </a:r>
            <a:r>
              <a:rPr lang="en-US" sz="1400" dirty="0" err="1" smtClean="0"/>
              <a:t>ssls</a:t>
            </a:r>
            <a:r>
              <a:rPr lang="en-US" sz="1400" dirty="0" smtClean="0"/>
              <a:t>) {</a:t>
            </a:r>
          </a:p>
          <a:p>
            <a:r>
              <a:rPr lang="en-US" sz="1400" dirty="0" smtClean="0"/>
              <a:t>        return true;</a:t>
            </a:r>
          </a:p>
          <a:p>
            <a:r>
              <a:rPr lang="en-US" sz="1400" dirty="0" smtClean="0"/>
              <a:t>    }</a:t>
            </a:r>
          </a:p>
          <a:p>
            <a:r>
              <a:rPr lang="en-US" sz="1400" dirty="0" smtClean="0"/>
              <a:t>});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-39806" y="4800600"/>
            <a:ext cx="9116704" cy="1169551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 err="1" smtClean="0"/>
              <a:t>ServicePointManager.ServerCertificateValidationCallback</a:t>
            </a:r>
            <a:r>
              <a:rPr lang="en-US" sz="1400" dirty="0" smtClean="0"/>
              <a:t> = delegate(Object </a:t>
            </a:r>
            <a:r>
              <a:rPr lang="en-US" sz="1400" dirty="0" err="1" smtClean="0"/>
              <a:t>obj</a:t>
            </a:r>
            <a:r>
              <a:rPr lang="en-US" sz="1400" dirty="0" smtClean="0"/>
              <a:t>, X509Certificate certificate, X509Chain chain, </a:t>
            </a:r>
            <a:r>
              <a:rPr lang="en-US" sz="1400" dirty="0" err="1" smtClean="0"/>
              <a:t>SslPolicyErrors</a:t>
            </a:r>
            <a:r>
              <a:rPr lang="en-US" sz="1400" dirty="0" smtClean="0"/>
              <a:t> errors)</a:t>
            </a:r>
          </a:p>
          <a:p>
            <a:r>
              <a:rPr lang="en-US" sz="1400" dirty="0" smtClean="0"/>
              <a:t>{</a:t>
            </a:r>
          </a:p>
          <a:p>
            <a:r>
              <a:rPr lang="en-US" sz="1400" dirty="0" smtClean="0"/>
              <a:t>	return (true);</a:t>
            </a:r>
          </a:p>
          <a:p>
            <a:r>
              <a:rPr lang="en-US" sz="1400" dirty="0" smtClean="0"/>
              <a:t>};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2086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@jkuemerle / www.kuemerle.com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347"/>
            <a:ext cx="9144000" cy="57554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43048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smtClean="0"/>
              <a:t>https://www.flickr.com/photos/jasohill/3031344752/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68375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@jkuemerle / www.kuemerle.com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0" y="0"/>
            <a:ext cx="8967920" cy="28955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5632" y="0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smtClean="0"/>
              <a:t>https://www.flickr.com/photos/barisione/2179852655/</a:t>
            </a:r>
            <a:endParaRPr lang="en-US" sz="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334" y="2514600"/>
            <a:ext cx="7430332" cy="381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37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Joe Kuemerle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Many years of </a:t>
            </a:r>
            <a:r>
              <a:rPr lang="en-US" dirty="0"/>
              <a:t>development experience with a </a:t>
            </a:r>
            <a:r>
              <a:rPr lang="en-US" dirty="0" smtClean="0"/>
              <a:t>	broad </a:t>
            </a:r>
            <a:r>
              <a:rPr lang="en-US" dirty="0"/>
              <a:t>range of </a:t>
            </a:r>
            <a:r>
              <a:rPr lang="en-US" dirty="0" smtClean="0"/>
              <a:t>technologies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Focused </a:t>
            </a:r>
            <a:r>
              <a:rPr lang="en-US" dirty="0"/>
              <a:t>on application and data security, coding </a:t>
            </a:r>
            <a:r>
              <a:rPr lang="en-US" dirty="0" smtClean="0"/>
              <a:t>best </a:t>
            </a:r>
            <a:r>
              <a:rPr lang="en-US" dirty="0"/>
              <a:t>practices and regulatory </a:t>
            </a:r>
            <a:r>
              <a:rPr lang="en-US" dirty="0" smtClean="0"/>
              <a:t>compliance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Presenter </a:t>
            </a:r>
            <a:r>
              <a:rPr lang="en-US" dirty="0"/>
              <a:t>at community, regional and national </a:t>
            </a:r>
            <a:r>
              <a:rPr lang="en-US" dirty="0" smtClean="0"/>
              <a:t>events.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hlinkClick r:id="rId3"/>
              </a:rPr>
              <a:t>http://twitter.com/jkuemerle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10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@jkuemerle / www.kuemerle.com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8382000" cy="616077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7352" y="6172200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smtClean="0"/>
              <a:t>https://www.flickr.com/photos/yer_sister/543799566/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66505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@jkuemerle / www.kuemerle.com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0"/>
            <a:ext cx="3810000" cy="6324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16200000">
            <a:off x="-2178277" y="2902178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https://www.pinterest.com/pin/299630181430215484/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508" y="1295400"/>
            <a:ext cx="5219491" cy="39146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657879" y="5295900"/>
            <a:ext cx="375274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http://www.edgis-security.org/wireless-security/wifi-pineapple-first-impression/</a:t>
            </a:r>
          </a:p>
        </p:txBody>
      </p:sp>
    </p:spTree>
    <p:extLst>
      <p:ext uri="{BB962C8B-B14F-4D97-AF65-F5344CB8AC3E}">
        <p14:creationId xmlns:p14="http://schemas.microsoft.com/office/powerpoint/2010/main" val="2981016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@jkuemerle / www.kuemerle.com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096000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https://www.flickr.com/photos/fredsitt/9818423086/</a:t>
            </a:r>
          </a:p>
        </p:txBody>
      </p:sp>
      <p:sp>
        <p:nvSpPr>
          <p:cNvPr id="5" name="Rectangle 4"/>
          <p:cNvSpPr/>
          <p:nvPr/>
        </p:nvSpPr>
        <p:spPr>
          <a:xfrm>
            <a:off x="660637" y="762000"/>
            <a:ext cx="7813357" cy="2314783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11500" b="1" cap="none" spc="0" dirty="0" err="1" smtClean="0">
                <a:ln w="11430"/>
                <a:solidFill>
                  <a:srgbClr val="FF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ShipBattle</a:t>
            </a:r>
            <a:r>
              <a:rPr lang="en-US" sz="11500" b="1" cap="none" spc="0" dirty="0" smtClean="0">
                <a:ln w="11430"/>
                <a:solidFill>
                  <a:srgbClr val="FF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!</a:t>
            </a:r>
            <a:endParaRPr lang="en-US" sz="11500" b="1" cap="none" spc="0" dirty="0">
              <a:ln w="11430"/>
              <a:solidFill>
                <a:srgbClr val="FF00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2768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@jkuemerle / www.kuemerle.com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0247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110271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smtClean="0"/>
              <a:t>https://www.flickr.com/photos/rushen/16491810210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35751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@jkuemerle / www.kuemerle.com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7620000" cy="5715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62000" y="5791200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smtClean="0"/>
              <a:t>https://www.flickr.com/photos/97591625@N00/7020152239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96244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@jkuemerle / www.kuemerle.com</a:t>
            </a:r>
            <a:endParaRPr lang="en-US" dirty="0"/>
          </a:p>
        </p:txBody>
      </p:sp>
      <p:pic>
        <p:nvPicPr>
          <p:cNvPr id="1026" name="Picture 2" descr="modern application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679"/>
            <a:ext cx="9144000" cy="503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8600" y="5145855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https://identityserver.github.io/Documentation/docsv2/overview/bigPicture.html</a:t>
            </a:r>
          </a:p>
        </p:txBody>
      </p:sp>
    </p:spTree>
    <p:extLst>
      <p:ext uri="{BB962C8B-B14F-4D97-AF65-F5344CB8AC3E}">
        <p14:creationId xmlns:p14="http://schemas.microsoft.com/office/powerpoint/2010/main" val="118005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@jkuemerle / www.kuemerle.com</a:t>
            </a:r>
            <a:endParaRPr lang="en-US" dirty="0"/>
          </a:p>
        </p:txBody>
      </p:sp>
      <p:pic>
        <p:nvPicPr>
          <p:cNvPr id="2050" name="Picture 2" descr="security protoco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0" y="-15085"/>
            <a:ext cx="9118340" cy="547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0644" y="5458791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https://identityserver.github.io/Documentation/docsv2/overview/bigPicture.html</a:t>
            </a:r>
          </a:p>
        </p:txBody>
      </p:sp>
    </p:spTree>
    <p:extLst>
      <p:ext uri="{BB962C8B-B14F-4D97-AF65-F5344CB8AC3E}">
        <p14:creationId xmlns:p14="http://schemas.microsoft.com/office/powerpoint/2010/main" val="204668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@jkuemerle / www.kuemerle.com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8600"/>
            <a:ext cx="7162800" cy="564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53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@jkuemerle / www.kuemerle.com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28600"/>
            <a:ext cx="8382000" cy="55530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1000" y="5781675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smtClean="0"/>
              <a:t>https://www.flickr.com/photos/mrbendy/227710896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60665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@jkuemerle / www.kuemerle.com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99919"/>
            <a:ext cx="7620000" cy="594478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46078" y="6062902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smtClean="0"/>
              <a:t>https://www.flickr.com/photos/caseorganic/2803957237/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69720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@jkuemerle / www.kuemerle.com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6" y="76200"/>
            <a:ext cx="9146232" cy="6096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5400000">
            <a:off x="7738604" y="1266153"/>
            <a:ext cx="259534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/>
              <a:t>https://www.flickr.com/photos/arthurtlabar/7983314496/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88473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@jkuemerle / www.kuemerle.com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997" y="18059"/>
            <a:ext cx="5836007" cy="593720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16200000" flipV="1">
            <a:off x="-318153" y="2312508"/>
            <a:ext cx="362126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https://www.flickr.com/photos/rock_creek/5327104661/</a:t>
            </a:r>
          </a:p>
        </p:txBody>
      </p:sp>
      <p:sp>
        <p:nvSpPr>
          <p:cNvPr id="5" name="Rectangle 4"/>
          <p:cNvSpPr/>
          <p:nvPr/>
        </p:nvSpPr>
        <p:spPr>
          <a:xfrm>
            <a:off x="152400" y="5955268"/>
            <a:ext cx="891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https://auth0.com/blog/critical-vulnerabilities-in-json-web-token-libraries/</a:t>
            </a:r>
          </a:p>
        </p:txBody>
      </p:sp>
    </p:spTree>
    <p:extLst>
      <p:ext uri="{BB962C8B-B14F-4D97-AF65-F5344CB8AC3E}">
        <p14:creationId xmlns:p14="http://schemas.microsoft.com/office/powerpoint/2010/main" val="369467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@jkuemerle / www.kuemerle.com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9531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24" y="6095313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smtClean="0"/>
              <a:t>https://www.flickr.com/photos/underactive/4641141770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10453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@jkuemerle / www.kuemerle.com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8700"/>
            <a:ext cx="9144000" cy="4800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5840243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https://www.flickr.com/photos/132604339@N03/22724469359/</a:t>
            </a:r>
          </a:p>
        </p:txBody>
      </p:sp>
    </p:spTree>
    <p:extLst>
      <p:ext uri="{BB962C8B-B14F-4D97-AF65-F5344CB8AC3E}">
        <p14:creationId xmlns:p14="http://schemas.microsoft.com/office/powerpoint/2010/main" val="324955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62" y="1385602"/>
            <a:ext cx="8421276" cy="408679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547239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http://www.veracode.com/resources/state-of-software-security</a:t>
            </a:r>
          </a:p>
        </p:txBody>
      </p:sp>
    </p:spTree>
    <p:extLst>
      <p:ext uri="{BB962C8B-B14F-4D97-AF65-F5344CB8AC3E}">
        <p14:creationId xmlns:p14="http://schemas.microsoft.com/office/powerpoint/2010/main" val="184375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@jkuemerle / www.kuemerle.com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38200"/>
            <a:ext cx="9144000" cy="627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0"/>
            <a:ext cx="9139472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36342" y="5410200"/>
            <a:ext cx="91031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https://www.owasp.org/index.php/Testing_for_NoSQL_injection</a:t>
            </a:r>
          </a:p>
        </p:txBody>
      </p:sp>
    </p:spTree>
    <p:extLst>
      <p:ext uri="{BB962C8B-B14F-4D97-AF65-F5344CB8AC3E}">
        <p14:creationId xmlns:p14="http://schemas.microsoft.com/office/powerpoint/2010/main" val="14187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@jkuemerle / www.kuemerle.com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762" y="1619250"/>
            <a:ext cx="608647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5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@jkuemerle / www.kuemerle.com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 rot="16200000">
            <a:off x="-1936522" y="3321278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https://www.flickr.com/photos/hystericalmark/4906298122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305800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3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@jkuemerle / www.kuemerle.com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527" y="0"/>
            <a:ext cx="4789873" cy="636589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16200000">
            <a:off x="511303" y="2825978"/>
            <a:ext cx="31242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https://www.flickr.com/photos/joeshlabotnik/497312470/</a:t>
            </a:r>
          </a:p>
        </p:txBody>
      </p:sp>
    </p:spTree>
    <p:extLst>
      <p:ext uri="{BB962C8B-B14F-4D97-AF65-F5344CB8AC3E}">
        <p14:creationId xmlns:p14="http://schemas.microsoft.com/office/powerpoint/2010/main" val="320073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@jkuemerle / www.kuemerle.com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9144000" cy="564382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" y="5883367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https://www.flickr.com/photos/kevinomara/3422866722/</a:t>
            </a:r>
          </a:p>
        </p:txBody>
      </p:sp>
    </p:spTree>
    <p:extLst>
      <p:ext uri="{BB962C8B-B14F-4D97-AF65-F5344CB8AC3E}">
        <p14:creationId xmlns:p14="http://schemas.microsoft.com/office/powerpoint/2010/main" val="258258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16200000">
            <a:off x="-2180511" y="353449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http://www.moserware.com/2009/09/stick-figure-guide-to-advanced.html</a:t>
            </a:r>
          </a:p>
        </p:txBody>
      </p:sp>
    </p:spTree>
    <p:extLst>
      <p:ext uri="{BB962C8B-B14F-4D97-AF65-F5344CB8AC3E}">
        <p14:creationId xmlns:p14="http://schemas.microsoft.com/office/powerpoint/2010/main" val="209604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@jkuemerle / www.kuemerle.com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0"/>
            <a:ext cx="8432800" cy="6324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0"/>
            <a:ext cx="25908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/>
              <a:t>https://www.flickr.com/photos/woodhead/6950573661/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02680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14" y="65790"/>
            <a:ext cx="8564171" cy="633501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438400" y="76200"/>
            <a:ext cx="3276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https://github.com/skylot/jadx</a:t>
            </a:r>
          </a:p>
        </p:txBody>
      </p:sp>
    </p:spTree>
    <p:extLst>
      <p:ext uri="{BB962C8B-B14F-4D97-AF65-F5344CB8AC3E}">
        <p14:creationId xmlns:p14="http://schemas.microsoft.com/office/powerpoint/2010/main" val="429317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88" y="533400"/>
            <a:ext cx="8696023" cy="5486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640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https://www.owasp.org/index.php/OWASP_Mobile_Security_Project</a:t>
            </a:r>
          </a:p>
        </p:txBody>
      </p:sp>
    </p:spTree>
    <p:extLst>
      <p:ext uri="{BB962C8B-B14F-4D97-AF65-F5344CB8AC3E}">
        <p14:creationId xmlns:p14="http://schemas.microsoft.com/office/powerpoint/2010/main" val="279349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9451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" y="3168941"/>
            <a:ext cx="4326467" cy="28015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054" y="3168941"/>
            <a:ext cx="4681814" cy="280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50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@jkuemerle / www.kuemerle.com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0796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757" y="659077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https://www.flickr.com/photos/76074333@N00/317952268/</a:t>
            </a:r>
          </a:p>
        </p:txBody>
      </p:sp>
    </p:spTree>
    <p:extLst>
      <p:ext uri="{BB962C8B-B14F-4D97-AF65-F5344CB8AC3E}">
        <p14:creationId xmlns:p14="http://schemas.microsoft.com/office/powerpoint/2010/main" val="52815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@jkuemerle / www.kuemerle.com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257" y="0"/>
            <a:ext cx="51394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7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@jkuemerle / www.kuemerle.com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9144000" cy="605432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44678"/>
            <a:ext cx="2667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/>
              <a:t>https://www.flickr.com/photos/kalexanderson/6451988393/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2234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@jkuemerle / www.kuemerle.com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 Most Dangerous Code in the World: Validating SSL Certificates in Non-Browser </a:t>
            </a:r>
            <a:r>
              <a:rPr lang="en-US" dirty="0" smtClean="0"/>
              <a:t>Software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://www.cs.utexas.edu/~</a:t>
            </a:r>
            <a:r>
              <a:rPr lang="en-US" dirty="0" smtClean="0">
                <a:hlinkClick r:id="rId2"/>
              </a:rPr>
              <a:t>shmat/shmat_ccs12.pdf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www.owasp.org/index.php/Testing_for_NoSQL_injection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blog.vpn.ac/a-story-of-imitation-and-security-done-wrong.html</a:t>
            </a:r>
            <a:endParaRPr lang="en-US" dirty="0" smtClean="0"/>
          </a:p>
          <a:p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www.troyhunt.com/2014/09/hack-your-api-first-learn-how-to.html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32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@jkuemerle / www.kuemerle.com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https://www.ssllabs.com/ssltest/</a:t>
            </a:r>
          </a:p>
          <a:p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www.telerik.com/fiddler</a:t>
            </a:r>
            <a:endParaRPr lang="en-US" dirty="0" smtClean="0"/>
          </a:p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www.telerik.com/fiddler/add-ons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portswigger.net/burp/proxy.html</a:t>
            </a:r>
            <a:endParaRPr lang="en-US" dirty="0" smtClean="0"/>
          </a:p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www.owasp.org/index.php/OWASP_Zed_Attack_Proxy_Project</a:t>
            </a:r>
            <a:endParaRPr lang="en-US" dirty="0" smtClean="0"/>
          </a:p>
          <a:p>
            <a:r>
              <a:rPr lang="en-US" dirty="0">
                <a:hlinkClick r:id="rId7"/>
              </a:rPr>
              <a:t>https://identityserver.github.io/Documentation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26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@jkuemerle / www.kuemerle.com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59587" cy="6248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8734" y="76200"/>
            <a:ext cx="25908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/>
              <a:t>https://www.flickr.com/photos/centralasian/5565136539/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98076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@jkuemerle / www.kuemerle.com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269375747"/>
              </p:ext>
            </p:extLst>
          </p:nvPr>
        </p:nvGraphicFramePr>
        <p:xfrm>
          <a:off x="0" y="1397000"/>
          <a:ext cx="9144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8967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@jkuemerle / www.kuemerle.com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1141"/>
            <a:ext cx="5715000" cy="380965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16200000">
            <a:off x="-1184588" y="3893119"/>
            <a:ext cx="2667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/>
              <a:t>https://www.flickr.com/photos/dahlstroms/4511228299/</a:t>
            </a:r>
            <a:endParaRPr lang="en-US" sz="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544" y="0"/>
            <a:ext cx="5334455" cy="400084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09544" y="0"/>
            <a:ext cx="4343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/>
              <a:t>https://upload.wikimedia.org/wikipedia/commons/e/ec/1974_AMC_Matador_grand_national_int.jpg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44936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@jkuemerle / www.kuemerle.com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778"/>
            <a:ext cx="9144000" cy="513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2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@jkuemerle / www.kuemerle.com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37"/>
            <a:ext cx="8382000" cy="628514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16200000">
            <a:off x="-946738" y="1416278"/>
            <a:ext cx="25908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/>
              <a:t>https://www.flickr.com/photos/aukirk/13049646504/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2891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2059</TotalTime>
  <Words>1092</Words>
  <Application>Microsoft Office PowerPoint</Application>
  <PresentationFormat>On-screen Show (4:3)</PresentationFormat>
  <Paragraphs>220</Paragraphs>
  <Slides>47</Slides>
  <Notes>41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Origin</vt:lpstr>
      <vt:lpstr>Is your API leaking?  Breaking APIs to increase security.</vt:lpstr>
      <vt:lpstr>Joe Kuemerle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Bypass Certificate Validation? DO NOT EVER DO THIS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Resources</vt:lpstr>
    </vt:vector>
  </TitlesOfParts>
  <Company>Precision Dialogue Marketing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your API leaking?  Breaking APIs to increase security.</dc:title>
  <dc:creator>Joseph Kuemerle</dc:creator>
  <cp:lastModifiedBy>Joseph Kuemerle</cp:lastModifiedBy>
  <cp:revision>77</cp:revision>
  <dcterms:created xsi:type="dcterms:W3CDTF">2016-01-06T13:23:56Z</dcterms:created>
  <dcterms:modified xsi:type="dcterms:W3CDTF">2016-09-28T21:54:54Z</dcterms:modified>
</cp:coreProperties>
</file>